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791" r:id="rId2"/>
    <p:sldId id="256" r:id="rId3"/>
    <p:sldId id="910" r:id="rId4"/>
    <p:sldId id="912" r:id="rId5"/>
    <p:sldId id="686" r:id="rId6"/>
    <p:sldId id="916" r:id="rId7"/>
    <p:sldId id="918" r:id="rId8"/>
    <p:sldId id="919" r:id="rId9"/>
    <p:sldId id="927" r:id="rId10"/>
    <p:sldId id="920" r:id="rId11"/>
    <p:sldId id="923" r:id="rId12"/>
    <p:sldId id="926" r:id="rId13"/>
    <p:sldId id="922" r:id="rId14"/>
    <p:sldId id="925" r:id="rId15"/>
    <p:sldId id="92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BD3"/>
    <a:srgbClr val="4473C5"/>
    <a:srgbClr val="330099"/>
    <a:srgbClr val="C218C2"/>
    <a:srgbClr val="0091D1"/>
    <a:srgbClr val="1C95CD"/>
    <a:srgbClr val="FFAAAA"/>
    <a:srgbClr val="3C9D3C"/>
    <a:srgbClr val="FFBA3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7" autoAdjust="0"/>
    <p:restoredTop sz="79645" autoAdjust="0"/>
  </p:normalViewPr>
  <p:slideViewPr>
    <p:cSldViewPr snapToGrid="0">
      <p:cViewPr varScale="1">
        <p:scale>
          <a:sx n="54" d="100"/>
          <a:sy n="54" d="100"/>
        </p:scale>
        <p:origin x="10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2E3B"/>
                </a:solidFill>
                <a:effectLst/>
                <a:latin typeface="Helvetica Neue"/>
              </a:rPr>
              <a:t>COSERO hydrological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5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0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VOTE: Which uncertainty can be reduced with more data? </a:t>
            </a:r>
          </a:p>
          <a:p>
            <a:r>
              <a:rPr lang="en-US" dirty="0"/>
              <a:t>VOTE2: Which of the three generated satellite image is most likely?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VOTE: Can you think of other methods?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6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intuition with simple case?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80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ML for Earth &amp; Env Sci (Week 9, FA2023)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C912-DE6F-87F5-6482-DF23BE93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686" y="1042632"/>
            <a:ext cx="6196312" cy="1325563"/>
          </a:xfrm>
        </p:spPr>
        <p:txBody>
          <a:bodyPr>
            <a:noAutofit/>
          </a:bodyPr>
          <a:lstStyle/>
          <a:p>
            <a:r>
              <a:rPr lang="en-US" sz="3200" dirty="0"/>
              <a:t>Spread-Skill Plot and CRPS*</a:t>
            </a:r>
            <a:br>
              <a:rPr lang="en-US" sz="3200" dirty="0"/>
            </a:br>
            <a:r>
              <a:rPr lang="en-US" sz="3200" dirty="0"/>
              <a:t>evaluate the generated distribution</a:t>
            </a:r>
            <a:br>
              <a:rPr lang="en-US" sz="3200" dirty="0"/>
            </a:br>
            <a:r>
              <a:rPr lang="en-US" sz="3200" dirty="0"/>
              <a:t>*(Continuous Ranked Prob. Score)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9BF27-E74F-C131-4864-146897D2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394E0-4CE1-D202-49B1-6CD6F2A3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30" y="2368194"/>
            <a:ext cx="5457468" cy="4489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77489-D19E-24A9-444A-6296D3BB6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14932"/>
            <a:ext cx="5995685" cy="584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07F5-85F8-4FB5-C3A8-74E567A1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4869"/>
            <a:ext cx="12192000" cy="1339392"/>
          </a:xfrm>
        </p:spPr>
        <p:txBody>
          <a:bodyPr>
            <a:normAutofit fontScale="90000"/>
          </a:bodyPr>
          <a:lstStyle/>
          <a:p>
            <a:r>
              <a:rPr lang="en-US" dirty="0"/>
              <a:t>1) Generative Adversarial Nets pit a generator (fed noise) against a discriminator (fed the fake or real images)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D331-0777-4769-364E-50CB2586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4DBF6-1D09-18FB-B8F8-5295E1DF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5" y="2354261"/>
            <a:ext cx="8279989" cy="4503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20074-90A8-1FEC-E504-94D5C9FA423B}"/>
              </a:ext>
            </a:extLst>
          </p:cNvPr>
          <p:cNvSpPr txBox="1"/>
          <p:nvPr/>
        </p:nvSpPr>
        <p:spPr>
          <a:xfrm>
            <a:off x="5484865" y="6488668"/>
            <a:ext cx="67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Géron</a:t>
            </a:r>
            <a:r>
              <a:rPr lang="en-US" i="1" dirty="0"/>
              <a:t> textbook</a:t>
            </a:r>
          </a:p>
        </p:txBody>
      </p:sp>
    </p:spTree>
    <p:extLst>
      <p:ext uri="{BB962C8B-B14F-4D97-AF65-F5344CB8AC3E}">
        <p14:creationId xmlns:p14="http://schemas.microsoft.com/office/powerpoint/2010/main" val="492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C71D-15C1-EE28-2B9C-DDBD1A0A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106208"/>
          </a:xfrm>
        </p:spPr>
        <p:txBody>
          <a:bodyPr>
            <a:noAutofit/>
          </a:bodyPr>
          <a:lstStyle/>
          <a:p>
            <a:r>
              <a:rPr lang="en-US" sz="3200" dirty="0"/>
              <a:t>2) Diffusion Probabilistic Models smoothly perturb data by adding noise, then reverse this process to generate new data from noise.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CC81E-7FC0-A621-651E-B5E5F46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12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61DD32-012F-D592-064E-00027958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148840"/>
            <a:ext cx="12192000" cy="314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D5A786D-D714-12D0-7F30-81478BBA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5295266"/>
            <a:ext cx="4693586" cy="160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FDD6AD9D-476C-62B5-C8BE-2EB483E3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84" y="5295265"/>
            <a:ext cx="4475522" cy="160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5AF9D-049D-4042-C649-EEF292061538}"/>
              </a:ext>
            </a:extLst>
          </p:cNvPr>
          <p:cNvSpPr txBox="1"/>
          <p:nvPr/>
        </p:nvSpPr>
        <p:spPr>
          <a:xfrm>
            <a:off x="5484865" y="6488668"/>
            <a:ext cx="67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Yang et al. (2022)</a:t>
            </a:r>
          </a:p>
        </p:txBody>
      </p:sp>
    </p:spTree>
    <p:extLst>
      <p:ext uri="{BB962C8B-B14F-4D97-AF65-F5344CB8AC3E}">
        <p14:creationId xmlns:p14="http://schemas.microsoft.com/office/powerpoint/2010/main" val="355681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C912-DE6F-87F5-6482-DF23BE93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882" y="1042632"/>
            <a:ext cx="3513115" cy="3264710"/>
          </a:xfrm>
        </p:spPr>
        <p:txBody>
          <a:bodyPr>
            <a:noAutofit/>
          </a:bodyPr>
          <a:lstStyle/>
          <a:p>
            <a:r>
              <a:rPr lang="en-US" sz="3600" dirty="0"/>
              <a:t>3) Variational Autoencoders probabilistically encode/decode data from </a:t>
            </a:r>
            <a:r>
              <a:rPr lang="en-US" sz="3600" i="1" dirty="0"/>
              <a:t>latent representations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9BF27-E74F-C131-4864-146897D2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8E863-ACEE-5B3F-25DF-5C85F269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042632"/>
            <a:ext cx="8678885" cy="5815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24FD6-9C64-8D9F-F4F1-C71889A1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63" y="4317357"/>
            <a:ext cx="4092536" cy="25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C07F-8642-12FF-564F-4DD089C1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C92D8-18D9-09DA-94EA-8183401F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721" y="2114742"/>
            <a:ext cx="5521728" cy="4373926"/>
          </a:xfrm>
          <a:prstGeom prst="rect">
            <a:avLst/>
          </a:prstGeom>
        </p:spPr>
      </p:pic>
      <p:pic>
        <p:nvPicPr>
          <p:cNvPr id="6146" name="Picture 2" descr="Details are in the caption following the image">
            <a:extLst>
              <a:ext uri="{FF2B5EF4-FFF2-40B4-BE49-F238E27FC236}">
                <a16:creationId xmlns:a16="http://schemas.microsoft.com/office/drawing/2014/main" id="{0D3F8080-218D-154E-FF2D-FA4CEB3C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1038463"/>
            <a:ext cx="6766560" cy="58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DF685-E3EA-5C36-73D7-0747F2017406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Géron</a:t>
            </a:r>
            <a:r>
              <a:rPr lang="en-US" i="1" dirty="0"/>
              <a:t> textbook, Behrens et al. (2022)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953099-AD8D-F6C4-CE95-4E8C3C7D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5424009" cy="1072110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manifold or “Latent space”</a:t>
            </a:r>
            <a:endParaRPr lang="en-US" dirty="0">
              <a:solidFill>
                <a:srgbClr val="D9EB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0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7026-8303-FFBF-1375-5CD1D504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5424009" cy="2493048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manifolds can be used for e.g., </a:t>
            </a:r>
            <a:br>
              <a:rPr lang="en-US" dirty="0"/>
            </a:br>
            <a:r>
              <a:rPr lang="en-US" dirty="0">
                <a:solidFill>
                  <a:srgbClr val="4473C5"/>
                </a:solidFill>
              </a:rPr>
              <a:t>scientific analysis</a:t>
            </a:r>
            <a:r>
              <a:rPr lang="en-US" dirty="0"/>
              <a:t> and </a:t>
            </a:r>
            <a:r>
              <a:rPr lang="en-US" dirty="0">
                <a:solidFill>
                  <a:srgbClr val="D9EBD3"/>
                </a:solidFill>
              </a:rPr>
              <a:t>semi-supervised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C07F-8642-12FF-564F-4DD089C1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1CF01-6A38-53BE-F005-29953674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" y="3535680"/>
            <a:ext cx="5424009" cy="3322320"/>
          </a:xfrm>
          <a:prstGeom prst="rect">
            <a:avLst/>
          </a:prstGeom>
          <a:ln w="57150">
            <a:solidFill>
              <a:srgbClr val="D9EBD3"/>
            </a:solidFill>
          </a:ln>
        </p:spPr>
      </p:pic>
      <p:pic>
        <p:nvPicPr>
          <p:cNvPr id="8" name="Picture 2" descr="Details are in the caption following the image">
            <a:extLst>
              <a:ext uri="{FF2B5EF4-FFF2-40B4-BE49-F238E27FC236}">
                <a16:creationId xmlns:a16="http://schemas.microsoft.com/office/drawing/2014/main" id="{D69225FC-F178-DF07-629E-3E0620D4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88" y="1042632"/>
            <a:ext cx="6761712" cy="5815368"/>
          </a:xfrm>
          <a:prstGeom prst="rect">
            <a:avLst/>
          </a:prstGeom>
          <a:noFill/>
          <a:ln w="57150">
            <a:solidFill>
              <a:srgbClr val="3300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2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ML for Earth &amp; Env Sci (Week 7, SP2022)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A628A-64D9-409C-9EE5-F72C664B46BC}"/>
              </a:ext>
            </a:extLst>
          </p:cNvPr>
          <p:cNvSpPr txBox="1"/>
          <p:nvPr/>
        </p:nvSpPr>
        <p:spPr>
          <a:xfrm>
            <a:off x="7868093" y="1027050"/>
            <a:ext cx="4323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How can we </a:t>
            </a:r>
            <a:br>
              <a:rPr lang="en-US" sz="3000" dirty="0"/>
            </a:br>
            <a:r>
              <a:rPr lang="en-US" sz="3000" dirty="0"/>
              <a:t>add &amp; evaluate </a:t>
            </a:r>
            <a:r>
              <a:rPr lang="en-US" sz="3000" b="1" dirty="0"/>
              <a:t>uncertainty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in our ML predictions?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444F1-414A-4203-B7FC-2DEE7FB4C090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Leinonen et al.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DCF08-9C83-CE1C-2130-82FDBFF0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20" y="1044126"/>
            <a:ext cx="7884913" cy="49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0509FF-D7A9-C4FD-FA30-AE910BBF6AB2}"/>
              </a:ext>
            </a:extLst>
          </p:cNvPr>
          <p:cNvSpPr txBox="1"/>
          <p:nvPr/>
        </p:nvSpPr>
        <p:spPr>
          <a:xfrm>
            <a:off x="7866762" y="3891959"/>
            <a:ext cx="432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Generated rain rates from the </a:t>
            </a:r>
            <a:r>
              <a:rPr lang="en-US" i="1" dirty="0" err="1"/>
              <a:t>downsampled</a:t>
            </a:r>
            <a:r>
              <a:rPr lang="en-US" i="1" dirty="0"/>
              <a:t> version of the real satellite image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273B7F-1472-4116-9D8A-87406E3D2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820" y="6032396"/>
            <a:ext cx="7884913" cy="8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E816-71E6-4789-81A4-C7C5659E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83018"/>
          </a:xfrm>
        </p:spPr>
        <p:txBody>
          <a:bodyPr/>
          <a:lstStyle/>
          <a:p>
            <a:r>
              <a:rPr lang="en-US" dirty="0"/>
              <a:t>In-class Peer Review: Friday, Dec 8</a:t>
            </a:r>
            <a:r>
              <a:rPr lang="en-US" baseline="30000" dirty="0"/>
              <a:t>th</a:t>
            </a:r>
            <a:r>
              <a:rPr lang="en-US" dirty="0"/>
              <a:t>, 2PM-4PM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E4BB1-F0A7-450A-9EFA-9C5C6FC0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CA04A-39F0-4E46-A24E-CE0AB551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8904"/>
            <a:ext cx="526732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4B67A-D007-468D-976D-06527D656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7104"/>
            <a:ext cx="12192000" cy="25046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5EB457D-0278-4721-9A27-E528E0D68D50}"/>
              </a:ext>
            </a:extLst>
          </p:cNvPr>
          <p:cNvSpPr txBox="1">
            <a:spLocks/>
          </p:cNvSpPr>
          <p:nvPr/>
        </p:nvSpPr>
        <p:spPr>
          <a:xfrm>
            <a:off x="2" y="5874982"/>
            <a:ext cx="12191998" cy="98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Submit first draft of your project by Thursday, </a:t>
            </a:r>
            <a:r>
              <a:rPr lang="en-US" b="1" dirty="0"/>
              <a:t>Dec 7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078C5-8557-4B23-05AA-F76D0DC39337}"/>
              </a:ext>
            </a:extLst>
          </p:cNvPr>
          <p:cNvSpPr txBox="1"/>
          <p:nvPr/>
        </p:nvSpPr>
        <p:spPr>
          <a:xfrm>
            <a:off x="5267325" y="2101441"/>
            <a:ext cx="6924673" cy="1015663"/>
          </a:xfrm>
          <a:prstGeom prst="rect">
            <a:avLst/>
          </a:prstGeom>
          <a:noFill/>
          <a:ln w="28575">
            <a:solidFill>
              <a:srgbClr val="0091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Please use the same GitHub username as you used to fork the course’s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30919E-9AB0-C164-4CA7-CD3DFF34C16F}"/>
              </a:ext>
            </a:extLst>
          </p:cNvPr>
          <p:cNvSpPr/>
          <p:nvPr/>
        </p:nvSpPr>
        <p:spPr>
          <a:xfrm>
            <a:off x="5943600" y="5252720"/>
            <a:ext cx="782320" cy="294640"/>
          </a:xfrm>
          <a:prstGeom prst="rect">
            <a:avLst/>
          </a:prstGeom>
          <a:noFill/>
          <a:ln w="19050">
            <a:solidFill>
              <a:srgbClr val="009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6239-8907-4A57-A723-BEEF915D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in room 2138 </a:t>
            </a:r>
            <a:br>
              <a:rPr lang="en-US" dirty="0"/>
            </a:br>
            <a:r>
              <a:rPr lang="en-US" dirty="0"/>
              <a:t>Friday, Dec 15</a:t>
            </a:r>
            <a:r>
              <a:rPr lang="en-US" baseline="30000" dirty="0"/>
              <a:t>th</a:t>
            </a:r>
            <a:r>
              <a:rPr lang="en-US" dirty="0"/>
              <a:t> from 2PM to 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4522C-45E9-48E6-AE64-6016EBED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C6CCE-B381-4BEE-99A6-AA0F0883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63469"/>
            <a:ext cx="12192000" cy="69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969C6-F13F-402F-AF09-61C8A2FD87D5}"/>
              </a:ext>
            </a:extLst>
          </p:cNvPr>
          <p:cNvSpPr txBox="1"/>
          <p:nvPr/>
        </p:nvSpPr>
        <p:spPr>
          <a:xfrm>
            <a:off x="0" y="3455581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+ 1min Q&amp;A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did you choose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findings and how does it answer the sci. question?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6A147-573C-8D4F-E479-59236884BD3B}"/>
              </a:ext>
            </a:extLst>
          </p:cNvPr>
          <p:cNvSpPr txBox="1"/>
          <p:nvPr/>
        </p:nvSpPr>
        <p:spPr>
          <a:xfrm>
            <a:off x="10775950" y="1042632"/>
            <a:ext cx="1416048" cy="1015663"/>
          </a:xfrm>
          <a:prstGeom prst="rect">
            <a:avLst/>
          </a:prstGeom>
          <a:noFill/>
          <a:ln w="28575">
            <a:solidFill>
              <a:srgbClr val="0091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Please register</a:t>
            </a:r>
          </a:p>
        </p:txBody>
      </p:sp>
    </p:spTree>
    <p:extLst>
      <p:ext uri="{BB962C8B-B14F-4D97-AF65-F5344CB8AC3E}">
        <p14:creationId xmlns:p14="http://schemas.microsoft.com/office/powerpoint/2010/main" val="23238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1359"/>
            <a:ext cx="12192000" cy="1765004"/>
          </a:xfrm>
        </p:spPr>
        <p:txBody>
          <a:bodyPr>
            <a:normAutofit/>
          </a:bodyPr>
          <a:lstStyle/>
          <a:p>
            <a:r>
              <a:rPr lang="en-US" dirty="0"/>
              <a:t>Min 80-105: Introduction to Generative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5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938649D-351C-4F26-B22E-257FBE0817E2}"/>
              </a:ext>
            </a:extLst>
          </p:cNvPr>
          <p:cNvSpPr txBox="1">
            <a:spLocks/>
          </p:cNvSpPr>
          <p:nvPr/>
        </p:nvSpPr>
        <p:spPr>
          <a:xfrm>
            <a:off x="0" y="3462597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</a:t>
            </a:r>
            <a:r>
              <a:rPr lang="en-US" dirty="0" err="1"/>
              <a:t>Géron</a:t>
            </a:r>
            <a:r>
              <a:rPr lang="en-US" dirty="0"/>
              <a:t> Ch17, Haynes et al.):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generative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different ways of adding uncertainty to ML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how to evaluate such uncertainty estimates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three state-of-the-art generative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applications of latent 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F34B-58FB-975A-28BA-425FA822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r>
              <a:rPr lang="en-US" dirty="0"/>
              <a:t> models output distributions of outputs rather than a single output vector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28B9F-556C-E961-FFB5-05AC5E43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99975-8D7B-8483-1C08-E1F71611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373511"/>
            <a:ext cx="12192000" cy="3315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C14EC3-C494-DC47-938B-20CB3951F963}"/>
              </a:ext>
            </a:extLst>
          </p:cNvPr>
          <p:cNvCxnSpPr/>
          <p:nvPr/>
        </p:nvCxnSpPr>
        <p:spPr>
          <a:xfrm>
            <a:off x="0" y="330140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AEF19-9792-8BE3-4DAF-B62719032336}"/>
              </a:ext>
            </a:extLst>
          </p:cNvPr>
          <p:cNvCxnSpPr>
            <a:cxnSpLocks/>
          </p:cNvCxnSpPr>
          <p:nvPr/>
        </p:nvCxnSpPr>
        <p:spPr>
          <a:xfrm>
            <a:off x="6553201" y="2705078"/>
            <a:ext cx="0" cy="4152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22A611-DEFE-A3EA-E5BF-C8F2124FF499}"/>
              </a:ext>
            </a:extLst>
          </p:cNvPr>
          <p:cNvSpPr txBox="1"/>
          <p:nvPr/>
        </p:nvSpPr>
        <p:spPr>
          <a:xfrm>
            <a:off x="-1" y="2715505"/>
            <a:ext cx="6539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Uncertainty Quantification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5A0C2-2E86-307D-99C9-14FB1FAB2DA0}"/>
              </a:ext>
            </a:extLst>
          </p:cNvPr>
          <p:cNvSpPr txBox="1"/>
          <p:nvPr/>
        </p:nvSpPr>
        <p:spPr>
          <a:xfrm>
            <a:off x="6546291" y="2715505"/>
            <a:ext cx="5645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Stochastic 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B7E701-5BAD-3615-CA97-6BFA5974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2" y="3301408"/>
            <a:ext cx="5631886" cy="35565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649899-456A-2FB4-3B44-EBE8C80F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1408"/>
            <a:ext cx="5484865" cy="35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7BC878-AFCE-170C-4706-8437CE10A698}"/>
              </a:ext>
            </a:extLst>
          </p:cNvPr>
          <p:cNvSpPr txBox="1"/>
          <p:nvPr/>
        </p:nvSpPr>
        <p:spPr>
          <a:xfrm>
            <a:off x="5484865" y="6200831"/>
            <a:ext cx="106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 err="1"/>
              <a:t>Abdar</a:t>
            </a:r>
            <a:r>
              <a:rPr lang="en-US" i="1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17974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8F0E-4C4A-8E6A-BB00-997C0CD9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807433"/>
          </a:xfrm>
        </p:spPr>
        <p:txBody>
          <a:bodyPr/>
          <a:lstStyle/>
          <a:p>
            <a:r>
              <a:rPr lang="en-US" dirty="0"/>
              <a:t>In practice, there are many ways of adding UQ!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844F2-D016-276C-68C3-A1C27935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216B98-0482-9EA0-388D-92AF687D7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4" r="15187"/>
          <a:stretch/>
        </p:blipFill>
        <p:spPr>
          <a:xfrm>
            <a:off x="5979033" y="1804075"/>
            <a:ext cx="6212965" cy="4684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C86AE1-F878-A4A5-CD6B-A08BBCFFE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04"/>
          <a:stretch/>
        </p:blipFill>
        <p:spPr>
          <a:xfrm>
            <a:off x="-116966" y="1804075"/>
            <a:ext cx="6212965" cy="4684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3CDB9-76F6-6AE1-32D6-F98BA0237507}"/>
              </a:ext>
            </a:extLst>
          </p:cNvPr>
          <p:cNvSpPr txBox="1"/>
          <p:nvPr/>
        </p:nvSpPr>
        <p:spPr>
          <a:xfrm>
            <a:off x="5484865" y="6488668"/>
            <a:ext cx="67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Haynes et al. (2023)</a:t>
            </a:r>
          </a:p>
        </p:txBody>
      </p:sp>
    </p:spTree>
    <p:extLst>
      <p:ext uri="{BB962C8B-B14F-4D97-AF65-F5344CB8AC3E}">
        <p14:creationId xmlns:p14="http://schemas.microsoft.com/office/powerpoint/2010/main" val="244836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8F0E-4C4A-8E6A-BB00-997C0CD9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807433"/>
          </a:xfrm>
        </p:spPr>
        <p:txBody>
          <a:bodyPr/>
          <a:lstStyle/>
          <a:p>
            <a:r>
              <a:rPr lang="en-US" dirty="0"/>
              <a:t>In practice, there are many ways of adding UQ!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844F2-D016-276C-68C3-A1C27935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3CDB9-76F6-6AE1-32D6-F98BA0237507}"/>
              </a:ext>
            </a:extLst>
          </p:cNvPr>
          <p:cNvSpPr txBox="1"/>
          <p:nvPr/>
        </p:nvSpPr>
        <p:spPr>
          <a:xfrm>
            <a:off x="5484865" y="6210876"/>
            <a:ext cx="670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Haynes et al. (2023).</a:t>
            </a:r>
            <a:br>
              <a:rPr lang="en-US" i="1" dirty="0"/>
            </a:br>
            <a:r>
              <a:rPr lang="en-US" i="1" dirty="0" err="1"/>
              <a:t>Kujawska</a:t>
            </a:r>
            <a:r>
              <a:rPr lang="en-US" i="1" dirty="0"/>
              <a:t> et al. (2021)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05024-9235-B1E2-3287-B1905838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" y="1850065"/>
            <a:ext cx="5582095" cy="343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3F596-F8EB-8518-80B7-0E9259A88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722" y="1850065"/>
            <a:ext cx="6265276" cy="3437949"/>
          </a:xfrm>
          <a:prstGeom prst="rect">
            <a:avLst/>
          </a:prstGeom>
        </p:spPr>
      </p:pic>
      <p:pic>
        <p:nvPicPr>
          <p:cNvPr id="2052" name="Picture 4" descr="How I Won at Italian Fantasy Football ⚽ Using Machine Learning | by  Giuseppe Musicco | Towards AI">
            <a:extLst>
              <a:ext uri="{FF2B5EF4-FFF2-40B4-BE49-F238E27FC236}">
                <a16:creationId xmlns:a16="http://schemas.microsoft.com/office/drawing/2014/main" id="{733F6986-ABEC-0C78-40A6-8F11639BE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7" t="13529" r="12791"/>
          <a:stretch/>
        </p:blipFill>
        <p:spPr bwMode="auto">
          <a:xfrm>
            <a:off x="1168390" y="5288014"/>
            <a:ext cx="3245305" cy="159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antiles are key to understand probability distributions | Towards Data  Science">
            <a:extLst>
              <a:ext uri="{FF2B5EF4-FFF2-40B4-BE49-F238E27FC236}">
                <a16:creationId xmlns:a16="http://schemas.microsoft.com/office/drawing/2014/main" id="{2D7B0942-1BC4-5EFE-AA75-3E5A07D79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3" b="10853"/>
          <a:stretch/>
        </p:blipFill>
        <p:spPr bwMode="auto">
          <a:xfrm>
            <a:off x="5926722" y="5288014"/>
            <a:ext cx="2777440" cy="156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049A8-8640-ECBF-43F7-F3147B9E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222D2-2C54-6062-8D29-F5E7F0C6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7600"/>
            <a:ext cx="9054367" cy="4470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F77EFD-346E-F846-1C77-729472D3C1BB}"/>
              </a:ext>
            </a:extLst>
          </p:cNvPr>
          <p:cNvSpPr txBox="1">
            <a:spLocks/>
          </p:cNvSpPr>
          <p:nvPr/>
        </p:nvSpPr>
        <p:spPr>
          <a:xfrm>
            <a:off x="-2" y="1042632"/>
            <a:ext cx="12192000" cy="134496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MC-Dropout randomly drops neural connections</a:t>
            </a:r>
            <a:br>
              <a:rPr lang="en-US" dirty="0"/>
            </a:br>
            <a:r>
              <a:rPr lang="en-US" dirty="0"/>
              <a:t>(Training) Regularization &amp; (Test time) UQ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68939-3DEA-E39D-D621-A4176049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367" y="2387600"/>
            <a:ext cx="3137633" cy="840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A2DA-01F6-34CB-CEDB-93CBEF656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367" y="3227952"/>
            <a:ext cx="3137633" cy="913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2E61E-BBC8-741B-257B-470F57884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364" y="4126095"/>
            <a:ext cx="3137634" cy="1615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58ECE4-E511-0EC1-0C28-EA23ADA5E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362" y="5741104"/>
            <a:ext cx="3137636" cy="7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9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482</Words>
  <Application>Microsoft Office PowerPoint</Application>
  <PresentationFormat>Widescreen</PresentationFormat>
  <Paragraphs>67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CMU Sans Serif</vt:lpstr>
      <vt:lpstr>Helvetica Neue</vt:lpstr>
      <vt:lpstr>Office Theme</vt:lpstr>
      <vt:lpstr>Min 60-75: Break</vt:lpstr>
      <vt:lpstr>PowerPoint Presentation</vt:lpstr>
      <vt:lpstr>In-class Peer Review: Friday, Dec 8th, 2PM-4PM</vt:lpstr>
      <vt:lpstr>Final Presentations in room 2138  Friday, Dec 15th from 2PM to 4PM</vt:lpstr>
      <vt:lpstr>Min 80-105: Introduction to Generative Modeling</vt:lpstr>
      <vt:lpstr>Generative models output distributions of outputs rather than a single output vector</vt:lpstr>
      <vt:lpstr>In practice, there are many ways of adding UQ!</vt:lpstr>
      <vt:lpstr>In practice, there are many ways of adding UQ!</vt:lpstr>
      <vt:lpstr>PowerPoint Presentation</vt:lpstr>
      <vt:lpstr>Spread-Skill Plot and CRPS* evaluate the generated distribution *(Continuous Ranked Prob. Score)</vt:lpstr>
      <vt:lpstr>1) Generative Adversarial Nets pit a generator (fed noise) against a discriminator (fed the fake or real images)</vt:lpstr>
      <vt:lpstr>2) Diffusion Probabilistic Models smoothly perturb data by adding noise, then reverse this process to generate new data from noise.</vt:lpstr>
      <vt:lpstr>3) Variational Autoencoders probabilistically encode/decode data from latent representations</vt:lpstr>
      <vt:lpstr>Latent manifold or “Latent space”</vt:lpstr>
      <vt:lpstr>Latent manifolds can be used for e.g.,  scientific analysis and semi-supervised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454</cp:revision>
  <dcterms:created xsi:type="dcterms:W3CDTF">2022-02-23T18:29:24Z</dcterms:created>
  <dcterms:modified xsi:type="dcterms:W3CDTF">2023-11-29T11:29:23Z</dcterms:modified>
</cp:coreProperties>
</file>